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WL7zTetL7NHXffwLmhgmPx3sG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2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jleonard@skillslibrary.com" TargetMode="Externa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killslibrary.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https://skillslibrary.com/comp/mpcalendar.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xploratory@skillslibr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10D31E-9277-001D-8E26-8D4A51E20D8A}"/>
              </a:ext>
            </a:extLst>
          </p:cNvPr>
          <p:cNvSpPr/>
          <p:nvPr/>
        </p:nvSpPr>
        <p:spPr>
          <a:xfrm>
            <a:off x="5334000" y="622301"/>
            <a:ext cx="6392330" cy="4737100"/>
          </a:xfrm>
          <a:prstGeom prst="roundRect">
            <a:avLst>
              <a:gd name="adj" fmla="val 50000"/>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1"/>
          <p:cNvSpPr txBox="1"/>
          <p:nvPr/>
        </p:nvSpPr>
        <p:spPr>
          <a:xfrm>
            <a:off x="427036" y="5663331"/>
            <a:ext cx="11460163" cy="1194669"/>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chemeClr val="dk1"/>
                </a:solidFill>
                <a:latin typeface="Calibri"/>
                <a:ea typeface="Calibri"/>
                <a:cs typeface="Calibri"/>
                <a:sym typeface="Calibri"/>
              </a:rPr>
              <a:t>For technical  assistance: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Jennifer Leonard | </a:t>
            </a:r>
            <a:r>
              <a:rPr lang="en-US" sz="2800" b="0" i="0" u="sng" strike="noStrike" cap="none" dirty="0">
                <a:solidFill>
                  <a:schemeClr val="dk1"/>
                </a:solidFill>
                <a:latin typeface="Calibri"/>
                <a:ea typeface="Calibri"/>
                <a:cs typeface="Calibri"/>
                <a:sym typeface="Calibri"/>
              </a:rPr>
              <a:t>jleonard@skillslibrary.com</a:t>
            </a:r>
            <a:r>
              <a:rPr lang="en-US" sz="2800" b="0" i="0" u="none" strike="noStrike" cap="none" dirty="0">
                <a:solidFill>
                  <a:schemeClr val="dk1"/>
                </a:solidFill>
                <a:latin typeface="Calibri"/>
                <a:ea typeface="Calibri"/>
                <a:cs typeface="Calibri"/>
                <a:sym typeface="Calibri"/>
              </a:rPr>
              <a:t>| Phone/Text: 781-321-7894 </a:t>
            </a:r>
            <a:endParaRPr sz="1400" b="0" i="0" u="none" strike="noStrike" cap="none" dirty="0">
              <a:solidFill>
                <a:srgbClr val="000000"/>
              </a:solidFill>
              <a:latin typeface="Arial"/>
              <a:ea typeface="Arial"/>
              <a:cs typeface="Arial"/>
              <a:sym typeface="Arial"/>
            </a:endParaRPr>
          </a:p>
        </p:txBody>
      </p:sp>
      <p:sp>
        <p:nvSpPr>
          <p:cNvPr id="92" name="Google Shape;92;p1"/>
          <p:cNvSpPr txBox="1">
            <a:spLocks noGrp="1"/>
          </p:cNvSpPr>
          <p:nvPr>
            <p:ph type="ctrTitle"/>
          </p:nvPr>
        </p:nvSpPr>
        <p:spPr>
          <a:xfrm>
            <a:off x="5939362" y="995815"/>
            <a:ext cx="5130798" cy="27504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en-US" dirty="0"/>
              <a:t>Exploratory Teacher and Student Screens</a:t>
            </a:r>
            <a:endParaRPr dirty="0"/>
          </a:p>
        </p:txBody>
      </p:sp>
      <p:sp>
        <p:nvSpPr>
          <p:cNvPr id="93" name="Google Shape;93;p1"/>
          <p:cNvSpPr txBox="1">
            <a:spLocks noGrp="1"/>
          </p:cNvSpPr>
          <p:nvPr>
            <p:ph type="subTitle" idx="1"/>
          </p:nvPr>
        </p:nvSpPr>
        <p:spPr>
          <a:xfrm>
            <a:off x="6017681" y="3801811"/>
            <a:ext cx="5130798" cy="11130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2023</a:t>
            </a:r>
            <a:endParaRPr dirty="0"/>
          </a:p>
        </p:txBody>
      </p:sp>
      <p:pic>
        <p:nvPicPr>
          <p:cNvPr id="94" name="Google Shape;94;p1" descr="A white paper with black text&#10;&#10;Description automatically generated"/>
          <p:cNvPicPr preferRelativeResize="0"/>
          <p:nvPr/>
        </p:nvPicPr>
        <p:blipFill rotWithShape="1">
          <a:blip r:embed="rId3">
            <a:alphaModFix/>
          </a:blip>
          <a:srcRect/>
          <a:stretch/>
        </p:blipFill>
        <p:spPr>
          <a:xfrm>
            <a:off x="263142" y="3601718"/>
            <a:ext cx="2039116" cy="18897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2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24"/>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24"/>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2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24"/>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24"/>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24"/>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Later in the Exploratory program, students will use the Exploratory screens to fill in program choice forms, career interests exercises, surveys or other items.</a:t>
            </a:r>
            <a:endParaRPr sz="1400" b="0" i="0" u="none" strike="noStrike" cap="none">
              <a:solidFill>
                <a:srgbClr val="000000"/>
              </a:solidFill>
              <a:latin typeface="Arial"/>
              <a:ea typeface="Arial"/>
              <a:cs typeface="Arial"/>
              <a:sym typeface="Arial"/>
            </a:endParaRPr>
          </a:p>
        </p:txBody>
      </p:sp>
      <p:pic>
        <p:nvPicPr>
          <p:cNvPr id="187" name="Google Shape;187;p24"/>
          <p:cNvPicPr preferRelativeResize="0"/>
          <p:nvPr/>
        </p:nvPicPr>
        <p:blipFill rotWithShape="1">
          <a:blip r:embed="rId3">
            <a:alphaModFix/>
          </a:blip>
          <a:srcRect/>
          <a:stretch/>
        </p:blipFill>
        <p:spPr>
          <a:xfrm>
            <a:off x="2042934" y="184150"/>
            <a:ext cx="4559014" cy="64897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2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25"/>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25"/>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2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25"/>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25"/>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p25"/>
          <p:cNvPicPr preferRelativeResize="0"/>
          <p:nvPr/>
        </p:nvPicPr>
        <p:blipFill rotWithShape="1">
          <a:blip r:embed="rId3">
            <a:alphaModFix/>
          </a:blip>
          <a:srcRect/>
          <a:stretch/>
        </p:blipFill>
        <p:spPr>
          <a:xfrm>
            <a:off x="1214325" y="131233"/>
            <a:ext cx="6493176" cy="6438282"/>
          </a:xfrm>
          <a:prstGeom prst="rect">
            <a:avLst/>
          </a:prstGeom>
          <a:noFill/>
          <a:ln>
            <a:noFill/>
          </a:ln>
        </p:spPr>
      </p:pic>
      <p:sp>
        <p:nvSpPr>
          <p:cNvPr id="200" name="Google Shape;200;p25"/>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Later in the Exploratory program, students will use the Exploratory screens to fill in program choice forms, career interests exercises, surveys or other items.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ctrTitle"/>
          </p:nvPr>
        </p:nvSpPr>
        <p:spPr>
          <a:xfrm>
            <a:off x="0" y="2611437"/>
            <a:ext cx="12192000" cy="1152525"/>
          </a:xfrm>
          <a:prstGeom prst="rect">
            <a:avLst/>
          </a:prstGeom>
          <a:solidFill>
            <a:srgbClr val="B3C6E7"/>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Exploratory Teacher Screens</a:t>
            </a:r>
            <a:endParaRPr/>
          </a:p>
        </p:txBody>
      </p:sp>
      <p:sp>
        <p:nvSpPr>
          <p:cNvPr id="206" name="Google Shape;206;p14"/>
          <p:cNvSpPr txBox="1">
            <a:spLocks noGrp="1"/>
          </p:cNvSpPr>
          <p:nvPr>
            <p:ph type="subTitle" idx="1"/>
          </p:nvPr>
        </p:nvSpPr>
        <p:spPr>
          <a:xfrm>
            <a:off x="1524000" y="3856038"/>
            <a:ext cx="9144000" cy="1027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2024</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2" name="Google Shape;212;p15"/>
          <p:cNvGrpSpPr/>
          <p:nvPr/>
        </p:nvGrpSpPr>
        <p:grpSpPr>
          <a:xfrm flipH="1">
            <a:off x="10741136" y="-454724"/>
            <a:ext cx="2323655" cy="2323656"/>
            <a:chOff x="-872270" y="-454724"/>
            <a:chExt cx="2323655" cy="2323656"/>
          </a:xfrm>
        </p:grpSpPr>
        <p:sp>
          <p:nvSpPr>
            <p:cNvPr id="213" name="Google Shape;213;p15"/>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5"/>
            <p:cNvSpPr/>
            <p:nvPr/>
          </p:nvSpPr>
          <p:spPr>
            <a:xfrm rot="2700000">
              <a:off x="301285" y="1282788"/>
              <a:ext cx="485578" cy="48557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5" name="Google Shape;215;p15"/>
          <p:cNvSpPr/>
          <p:nvPr/>
        </p:nvSpPr>
        <p:spPr>
          <a:xfrm rot="2700000">
            <a:off x="2737196" y="6033666"/>
            <a:ext cx="645368" cy="645368"/>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5"/>
          <p:cNvSpPr/>
          <p:nvPr/>
        </p:nvSpPr>
        <p:spPr>
          <a:xfrm>
            <a:off x="1343436" y="5721108"/>
            <a:ext cx="2261965" cy="1136891"/>
          </a:xfrm>
          <a:prstGeom prst="triangle">
            <a:avLst>
              <a:gd name="adj" fmla="val 50000"/>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p15"/>
          <p:cNvPicPr preferRelativeResize="0"/>
          <p:nvPr/>
        </p:nvPicPr>
        <p:blipFill rotWithShape="1">
          <a:blip r:embed="rId3">
            <a:alphaModFix/>
          </a:blip>
          <a:srcRect/>
          <a:stretch/>
        </p:blipFill>
        <p:spPr>
          <a:xfrm>
            <a:off x="2133496" y="400245"/>
            <a:ext cx="4529422" cy="5313360"/>
          </a:xfrm>
          <a:prstGeom prst="rect">
            <a:avLst/>
          </a:prstGeom>
          <a:noFill/>
          <a:ln>
            <a:noFill/>
          </a:ln>
        </p:spPr>
      </p:pic>
      <p:sp>
        <p:nvSpPr>
          <p:cNvPr id="218" name="Google Shape;218;p15"/>
          <p:cNvSpPr/>
          <p:nvPr/>
        </p:nvSpPr>
        <p:spPr>
          <a:xfrm>
            <a:off x="7535709" y="400245"/>
            <a:ext cx="4084320" cy="3714555"/>
          </a:xfrm>
          <a:prstGeom prst="wedgeRectCallout">
            <a:avLst>
              <a:gd name="adj1" fmla="val -79804"/>
              <a:gd name="adj2" fmla="val 3971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Sign into the Skills Library database at </a:t>
            </a:r>
            <a:r>
              <a:rPr lang="en-US" sz="1800" b="0" i="0" u="sng" strike="noStrike" cap="none">
                <a:solidFill>
                  <a:srgbClr val="1F386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https://skillsibrary-[schoolname].com</a:t>
            </a:r>
            <a:r>
              <a:rPr lang="en-US" sz="1800" b="0" i="0" u="none" strike="noStrike" cap="none">
                <a:solidFill>
                  <a:srgbClr val="1F3864"/>
                </a:solidFill>
                <a:latin typeface="Calibri"/>
                <a:ea typeface="Calibri"/>
                <a:cs typeface="Calibri"/>
                <a:sym typeface="Calibri"/>
              </a:rPr>
              <a:t> (or go to skillslibrary.com and look in the corner for a link).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Email Jennifer Leonard at </a:t>
            </a:r>
            <a:r>
              <a:rPr lang="en-US" sz="1800" b="0" i="0" u="sng" strike="noStrike" cap="none">
                <a:solidFill>
                  <a:srgbClr val="1F3864"/>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jleonard@skillslibrary.com</a:t>
            </a:r>
            <a:r>
              <a:rPr lang="en-US" sz="1800" b="0" i="0" u="none" strike="noStrike" cap="none">
                <a:solidFill>
                  <a:srgbClr val="1F3864"/>
                </a:solidFill>
                <a:latin typeface="Calibri"/>
                <a:ea typeface="Calibri"/>
                <a:cs typeface="Calibri"/>
                <a:sym typeface="Calibri"/>
              </a:rPr>
              <a:t> for a username and password.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24" name="Google Shape;224;p16"/>
          <p:cNvGrpSpPr/>
          <p:nvPr/>
        </p:nvGrpSpPr>
        <p:grpSpPr>
          <a:xfrm flipH="1">
            <a:off x="10741136" y="-454724"/>
            <a:ext cx="2323655" cy="2323656"/>
            <a:chOff x="-872270" y="-454724"/>
            <a:chExt cx="2323655" cy="2323656"/>
          </a:xfrm>
        </p:grpSpPr>
        <p:sp>
          <p:nvSpPr>
            <p:cNvPr id="225" name="Google Shape;225;p16"/>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6"/>
            <p:cNvSpPr/>
            <p:nvPr/>
          </p:nvSpPr>
          <p:spPr>
            <a:xfrm rot="2700000">
              <a:off x="301285" y="1282788"/>
              <a:ext cx="485578" cy="48557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7" name="Google Shape;227;p16"/>
          <p:cNvSpPr/>
          <p:nvPr/>
        </p:nvSpPr>
        <p:spPr>
          <a:xfrm rot="2700000">
            <a:off x="2737196" y="6033666"/>
            <a:ext cx="645368" cy="645368"/>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6"/>
          <p:cNvSpPr/>
          <p:nvPr/>
        </p:nvSpPr>
        <p:spPr>
          <a:xfrm>
            <a:off x="1343436" y="5721108"/>
            <a:ext cx="2261965" cy="1136891"/>
          </a:xfrm>
          <a:prstGeom prst="triangle">
            <a:avLst>
              <a:gd name="adj" fmla="val 50000"/>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6"/>
          <p:cNvSpPr/>
          <p:nvPr/>
        </p:nvSpPr>
        <p:spPr>
          <a:xfrm>
            <a:off x="2374900" y="1016000"/>
            <a:ext cx="1574800" cy="723900"/>
          </a:xfrm>
          <a:prstGeom prst="ellipse">
            <a:avLst/>
          </a:prstGeom>
          <a:noFill/>
          <a:ln w="5715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0" name="Google Shape;230;p16"/>
          <p:cNvPicPr preferRelativeResize="0"/>
          <p:nvPr/>
        </p:nvPicPr>
        <p:blipFill rotWithShape="1">
          <a:blip r:embed="rId3">
            <a:alphaModFix/>
          </a:blip>
          <a:srcRect/>
          <a:stretch/>
        </p:blipFill>
        <p:spPr>
          <a:xfrm>
            <a:off x="469900" y="447553"/>
            <a:ext cx="9347200" cy="5842000"/>
          </a:xfrm>
          <a:prstGeom prst="rect">
            <a:avLst/>
          </a:prstGeom>
          <a:noFill/>
          <a:ln>
            <a:noFill/>
          </a:ln>
        </p:spPr>
      </p:pic>
      <p:sp>
        <p:nvSpPr>
          <p:cNvPr id="231" name="Google Shape;231;p16"/>
          <p:cNvSpPr/>
          <p:nvPr/>
        </p:nvSpPr>
        <p:spPr>
          <a:xfrm>
            <a:off x="7927319" y="2859221"/>
            <a:ext cx="4084320" cy="3714555"/>
          </a:xfrm>
          <a:prstGeom prst="wedgeRectCallout">
            <a:avLst>
              <a:gd name="adj1" fmla="val -157851"/>
              <a:gd name="adj2" fmla="val -62171"/>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exploratory calendar and other features appear on the home page.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All of the Exploratory screens are found under the tab “Exploratory” on the navigation bar along the top.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pic>
        <p:nvPicPr>
          <p:cNvPr id="236" name="Google Shape;236;p19"/>
          <p:cNvPicPr preferRelativeResize="0"/>
          <p:nvPr/>
        </p:nvPicPr>
        <p:blipFill rotWithShape="1">
          <a:blip r:embed="rId3">
            <a:alphaModFix/>
          </a:blip>
          <a:srcRect/>
          <a:stretch/>
        </p:blipFill>
        <p:spPr>
          <a:xfrm>
            <a:off x="3286563" y="1206742"/>
            <a:ext cx="8681584" cy="4539462"/>
          </a:xfrm>
          <a:prstGeom prst="rect">
            <a:avLst/>
          </a:prstGeom>
          <a:noFill/>
          <a:ln>
            <a:noFill/>
          </a:ln>
        </p:spPr>
      </p:pic>
      <p:sp>
        <p:nvSpPr>
          <p:cNvPr id="237" name="Google Shape;237;p1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9"/>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9"/>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9"/>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9"/>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19"/>
          <p:cNvSpPr/>
          <p:nvPr/>
        </p:nvSpPr>
        <p:spPr>
          <a:xfrm>
            <a:off x="223853" y="740418"/>
            <a:ext cx="2486977" cy="4135441"/>
          </a:xfrm>
          <a:prstGeom prst="wedgeRectCallout">
            <a:avLst>
              <a:gd name="adj1" fmla="val 75213"/>
              <a:gd name="adj2" fmla="val -860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(1) Under the “Exploratory” tab, click on the link for Phase 1 – Attendance and Rubric to open the screen that you will use to track attendance and scores.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F3864"/>
                </a:solidFill>
                <a:latin typeface="Calibri"/>
                <a:ea typeface="Calibri"/>
                <a:cs typeface="Calibri"/>
                <a:sym typeface="Calibri"/>
              </a:rPr>
              <a:t>(2) When that screen opens, choose a ROTATION and a DATE  and click CONTINUE.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20"/>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20"/>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20"/>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20"/>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20"/>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4" name="Google Shape;254;p20"/>
          <p:cNvPicPr preferRelativeResize="0"/>
          <p:nvPr/>
        </p:nvPicPr>
        <p:blipFill rotWithShape="1">
          <a:blip r:embed="rId3">
            <a:alphaModFix/>
          </a:blip>
          <a:srcRect/>
          <a:stretch/>
        </p:blipFill>
        <p:spPr>
          <a:xfrm>
            <a:off x="1143940" y="643467"/>
            <a:ext cx="9904120" cy="5571065"/>
          </a:xfrm>
          <a:prstGeom prst="rect">
            <a:avLst/>
          </a:prstGeom>
          <a:noFill/>
          <a:ln>
            <a:noFill/>
          </a:ln>
        </p:spPr>
      </p:pic>
      <p:sp>
        <p:nvSpPr>
          <p:cNvPr id="255" name="Google Shape;255;p20"/>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20"/>
          <p:cNvSpPr/>
          <p:nvPr/>
        </p:nvSpPr>
        <p:spPr>
          <a:xfrm>
            <a:off x="7535709" y="400245"/>
            <a:ext cx="4084320" cy="371455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This is the screen for entering attendance and scores.  Student names appear along the right, and there are columns for the Attendance and for the scores in the different rubric categories.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21"/>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21"/>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1"/>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21"/>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21"/>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p21"/>
          <p:cNvPicPr preferRelativeResize="0"/>
          <p:nvPr/>
        </p:nvPicPr>
        <p:blipFill rotWithShape="1">
          <a:blip r:embed="rId3">
            <a:alphaModFix/>
          </a:blip>
          <a:srcRect/>
          <a:stretch/>
        </p:blipFill>
        <p:spPr>
          <a:xfrm>
            <a:off x="1143940" y="643467"/>
            <a:ext cx="9904120" cy="5571065"/>
          </a:xfrm>
          <a:prstGeom prst="rect">
            <a:avLst/>
          </a:prstGeom>
          <a:noFill/>
          <a:ln>
            <a:noFill/>
          </a:ln>
        </p:spPr>
      </p:pic>
      <p:sp>
        <p:nvSpPr>
          <p:cNvPr id="268" name="Google Shape;268;p21"/>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p21"/>
          <p:cNvPicPr preferRelativeResize="0"/>
          <p:nvPr/>
        </p:nvPicPr>
        <p:blipFill rotWithShape="1">
          <a:blip r:embed="rId4">
            <a:alphaModFix/>
          </a:blip>
          <a:srcRect/>
          <a:stretch/>
        </p:blipFill>
        <p:spPr>
          <a:xfrm>
            <a:off x="3211454" y="4417390"/>
            <a:ext cx="2254366" cy="1797142"/>
          </a:xfrm>
          <a:prstGeom prst="rect">
            <a:avLst/>
          </a:prstGeom>
          <a:noFill/>
          <a:ln>
            <a:noFill/>
          </a:ln>
        </p:spPr>
      </p:pic>
      <p:pic>
        <p:nvPicPr>
          <p:cNvPr id="270" name="Google Shape;270;p21"/>
          <p:cNvPicPr preferRelativeResize="0"/>
          <p:nvPr/>
        </p:nvPicPr>
        <p:blipFill rotWithShape="1">
          <a:blip r:embed="rId5">
            <a:alphaModFix/>
          </a:blip>
          <a:srcRect/>
          <a:stretch/>
        </p:blipFill>
        <p:spPr>
          <a:xfrm>
            <a:off x="7533334" y="4237938"/>
            <a:ext cx="3054507" cy="1555830"/>
          </a:xfrm>
          <a:prstGeom prst="rect">
            <a:avLst/>
          </a:prstGeom>
          <a:noFill/>
          <a:ln>
            <a:noFill/>
          </a:ln>
        </p:spPr>
      </p:pic>
      <p:sp>
        <p:nvSpPr>
          <p:cNvPr id="271" name="Google Shape;271;p21"/>
          <p:cNvSpPr/>
          <p:nvPr/>
        </p:nvSpPr>
        <p:spPr>
          <a:xfrm>
            <a:off x="7081520" y="400245"/>
            <a:ext cx="4538509" cy="3194225"/>
          </a:xfrm>
          <a:prstGeom prst="wedgeRectCallout">
            <a:avLst>
              <a:gd name="adj1" fmla="val 11312"/>
              <a:gd name="adj2" fmla="val 8255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attendance column has a dropdown with codes including P for Present, A for Absent, M for Make-up class, and other options.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rubric columns have a dropdown list with a  1-5 scale, with 5 as the best score.   Leave blank (or zero) if the student was absent or if an item is not applicable or unknown.  Zeroes will not count in the final exploratory scores.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22"/>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22"/>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22"/>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22"/>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22"/>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2" name="Google Shape;282;p22" descr="Graphical user interface, application&#10;&#10;Description automatically generated"/>
          <p:cNvPicPr preferRelativeResize="0"/>
          <p:nvPr/>
        </p:nvPicPr>
        <p:blipFill rotWithShape="1">
          <a:blip r:embed="rId3">
            <a:alphaModFix/>
          </a:blip>
          <a:srcRect r="1" b="15209"/>
          <a:stretch/>
        </p:blipFill>
        <p:spPr>
          <a:xfrm>
            <a:off x="938181" y="713257"/>
            <a:ext cx="10905066" cy="5571065"/>
          </a:xfrm>
          <a:prstGeom prst="rect">
            <a:avLst/>
          </a:prstGeom>
          <a:noFill/>
          <a:ln>
            <a:noFill/>
          </a:ln>
        </p:spPr>
      </p:pic>
      <p:sp>
        <p:nvSpPr>
          <p:cNvPr id="283" name="Google Shape;283;p22"/>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22"/>
          <p:cNvSpPr/>
          <p:nvPr/>
        </p:nvSpPr>
        <p:spPr>
          <a:xfrm>
            <a:off x="2671763" y="2540000"/>
            <a:ext cx="3312477" cy="812800"/>
          </a:xfrm>
          <a:prstGeom prst="ellipse">
            <a:avLst/>
          </a:prstGeom>
          <a:no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p22"/>
          <p:cNvSpPr/>
          <p:nvPr/>
        </p:nvSpPr>
        <p:spPr>
          <a:xfrm>
            <a:off x="7081520" y="400245"/>
            <a:ext cx="4538509" cy="3663755"/>
          </a:xfrm>
          <a:prstGeom prst="wedgeRectCallout">
            <a:avLst>
              <a:gd name="adj1" fmla="val -72860"/>
              <a:gd name="adj2" fmla="val 1821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Click on “Phase 1 – Print Class List(s)” to view and print class lists.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You can choose a class date and print each list as you need it.   You can print the class list screen or the “Phase 1 - Attendance and Rubric” screen as an aid for taking attendance and assigning points.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23"/>
          <p:cNvSpPr/>
          <p:nvPr/>
        </p:nvSpPr>
        <p:spPr>
          <a:xfrm>
            <a:off x="0" y="-26105"/>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23"/>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23"/>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23"/>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23"/>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23"/>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3"/>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3"/>
          <p:cNvSpPr/>
          <p:nvPr/>
        </p:nvSpPr>
        <p:spPr>
          <a:xfrm>
            <a:off x="1318665" y="740418"/>
            <a:ext cx="3568653" cy="3729982"/>
          </a:xfrm>
          <a:prstGeom prst="wedgeRectCallout">
            <a:avLst>
              <a:gd name="adj1" fmla="val 69583"/>
              <a:gd name="adj2" fmla="val 3928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Look under the Exploratory tab for summaries of the Reflection Journal entries, Attendance, and other data.</a:t>
            </a:r>
            <a:endParaRPr sz="1400" b="0" i="0" u="none" strike="noStrike" cap="none">
              <a:solidFill>
                <a:srgbClr val="000000"/>
              </a:solidFill>
              <a:latin typeface="Arial"/>
              <a:ea typeface="Arial"/>
              <a:cs typeface="Arial"/>
              <a:sym typeface="Arial"/>
            </a:endParaRPr>
          </a:p>
        </p:txBody>
      </p:sp>
      <p:sp>
        <p:nvSpPr>
          <p:cNvPr id="298" name="Google Shape;298;p23"/>
          <p:cNvSpPr/>
          <p:nvPr/>
        </p:nvSpPr>
        <p:spPr>
          <a:xfrm>
            <a:off x="7205668" y="1201175"/>
            <a:ext cx="3568653" cy="3729982"/>
          </a:xfrm>
          <a:prstGeom prst="wedgeRectCallout">
            <a:avLst>
              <a:gd name="adj1" fmla="val -47856"/>
              <a:gd name="adj2" fmla="val 72311"/>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000000"/>
                </a:solidFill>
                <a:latin typeface="Arial"/>
                <a:ea typeface="Arial"/>
                <a:cs typeface="Arial"/>
                <a:sym typeface="Arial"/>
              </a:rPr>
              <a:t>For Administrators – Look under the Exploratory – Admin tab for screens for creating the calendar, managing class lists, and other tasks.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8525836" y="775849"/>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11097079" y="5607717"/>
            <a:ext cx="513442" cy="49951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2"/>
          <p:cNvSpPr txBox="1">
            <a:spLocks noGrp="1"/>
          </p:cNvSpPr>
          <p:nvPr>
            <p:ph type="ctrTitle"/>
          </p:nvPr>
        </p:nvSpPr>
        <p:spPr>
          <a:xfrm>
            <a:off x="678265" y="178514"/>
            <a:ext cx="10709286" cy="119466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QUICK REFERENCE</a:t>
            </a:r>
            <a:endParaRPr/>
          </a:p>
        </p:txBody>
      </p:sp>
      <p:sp>
        <p:nvSpPr>
          <p:cNvPr id="103" name="Google Shape;103;p2"/>
          <p:cNvSpPr txBox="1">
            <a:spLocks noGrp="1"/>
          </p:cNvSpPr>
          <p:nvPr>
            <p:ph type="subTitle" idx="1"/>
          </p:nvPr>
        </p:nvSpPr>
        <p:spPr>
          <a:xfrm>
            <a:off x="819878" y="1384179"/>
            <a:ext cx="10533922" cy="51277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1800"/>
              <a:t>FOR ANY TEACHER / STAFF: (SHARE THIS IN A GOOGLE DOC):  Find today’s schedule for any student: </a:t>
            </a:r>
            <a:r>
              <a:rPr lang="en-US" sz="1800" u="sng">
                <a:solidFill>
                  <a:schemeClr val="hlink"/>
                </a:solidFill>
                <a:hlinkClick r:id="rId3"/>
              </a:rPr>
              <a:t>https://skillslibrary-[schoolname],https://skillslibrary.comcom/scheduletoday.asp</a:t>
            </a:r>
            <a:r>
              <a:rPr lang="en-US" sz="1800"/>
              <a:t> </a:t>
            </a:r>
            <a:endParaRPr/>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r>
              <a:rPr lang="en-US" sz="1800"/>
              <a:t>Master Schedule (By Rotation Group – Group A to Group T)</a:t>
            </a:r>
            <a:endParaRPr/>
          </a:p>
          <a:p>
            <a:pPr marL="0" lvl="0" indent="0" algn="ctr" rtl="0">
              <a:lnSpc>
                <a:spcPct val="90000"/>
              </a:lnSpc>
              <a:spcBef>
                <a:spcPts val="1000"/>
              </a:spcBef>
              <a:spcAft>
                <a:spcPts val="0"/>
              </a:spcAft>
              <a:buClr>
                <a:schemeClr val="dk1"/>
              </a:buClr>
              <a:buSzPts val="1800"/>
              <a:buNone/>
            </a:pPr>
            <a:r>
              <a:rPr lang="en-US" sz="1800" u="sng">
                <a:solidFill>
                  <a:schemeClr val="hlink"/>
                </a:solidFill>
              </a:rPr>
              <a:t>https://skillslibrary-[schoolname],com</a:t>
            </a:r>
            <a:r>
              <a:rPr lang="en-US" sz="1800" u="sng">
                <a:solidFill>
                  <a:schemeClr val="hlink"/>
                </a:solidFill>
                <a:hlinkClick r:id="rId3"/>
              </a:rPr>
              <a:t>/phase1rotations.asp</a:t>
            </a:r>
            <a:r>
              <a:rPr lang="en-US" sz="1800"/>
              <a:t> </a:t>
            </a:r>
            <a:endParaRPr/>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r>
              <a:rPr lang="en-US" sz="1800"/>
              <a:t>Calendar </a:t>
            </a:r>
            <a:endParaRPr/>
          </a:p>
          <a:p>
            <a:pPr marL="0" lvl="0" indent="0" algn="ctr" rtl="0">
              <a:lnSpc>
                <a:spcPct val="90000"/>
              </a:lnSpc>
              <a:spcBef>
                <a:spcPts val="1000"/>
              </a:spcBef>
              <a:spcAft>
                <a:spcPts val="0"/>
              </a:spcAft>
              <a:buClr>
                <a:schemeClr val="dk1"/>
              </a:buClr>
              <a:buSzPts val="1800"/>
              <a:buNone/>
            </a:pPr>
            <a:r>
              <a:rPr lang="en-US" sz="1800" u="sng">
                <a:solidFill>
                  <a:schemeClr val="hlink"/>
                </a:solidFill>
              </a:rPr>
              <a:t>https://skillslibrary-[</a:t>
            </a:r>
            <a:r>
              <a:rPr lang="en-US" sz="1800" u="sng">
                <a:solidFill>
                  <a:schemeClr val="hlink"/>
                </a:solidFill>
                <a:hlinkClick r:id="rId3"/>
              </a:rPr>
              <a:t>schoolname</a:t>
            </a:r>
            <a:r>
              <a:rPr lang="en-US" sz="1800" u="sng">
                <a:solidFill>
                  <a:schemeClr val="hlink"/>
                </a:solidFill>
              </a:rPr>
              <a:t>],com/</a:t>
            </a:r>
            <a:r>
              <a:rPr lang="en-US" sz="1800" u="sng">
                <a:solidFill>
                  <a:schemeClr val="hlink"/>
                </a:solidFill>
                <a:hlinkClick r:id="rId4"/>
              </a:rPr>
              <a:t>mpcalendar.asp</a:t>
            </a:r>
            <a:r>
              <a:rPr lang="en-US" sz="1800"/>
              <a:t> </a:t>
            </a:r>
            <a:endParaRPr/>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r>
              <a:rPr lang="en-US" sz="1800"/>
              <a:t>THESE REFERENCE SCREENS + MORE ARE ALSO AVAILABLE WHEN YOU SIGN IN TO THE SKILLS LIBRARY: </a:t>
            </a:r>
            <a:endParaRPr/>
          </a:p>
          <a:p>
            <a:pPr marL="0" lvl="0" indent="0" algn="ctr" rtl="0">
              <a:lnSpc>
                <a:spcPct val="90000"/>
              </a:lnSpc>
              <a:spcBef>
                <a:spcPts val="1000"/>
              </a:spcBef>
              <a:spcAft>
                <a:spcPts val="0"/>
              </a:spcAft>
              <a:buClr>
                <a:schemeClr val="dk1"/>
              </a:buClr>
              <a:buSzPts val="1800"/>
              <a:buNone/>
            </a:pPr>
            <a:r>
              <a:rPr lang="en-US" sz="1800" u="sng">
                <a:solidFill>
                  <a:schemeClr val="hlink"/>
                </a:solidFill>
                <a:hlinkClick r:id="rId5"/>
              </a:rPr>
              <a:t>https://skillslibrary-[schoolname],com</a:t>
            </a:r>
            <a:endParaRPr sz="1800" u="sng">
              <a:solidFill>
                <a:schemeClr val="hlink"/>
              </a:solidFill>
            </a:endParaRPr>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r>
              <a:rPr lang="en-US" sz="1800"/>
              <a:t>STUDENT SCREENS: </a:t>
            </a:r>
            <a:br>
              <a:rPr lang="en-US" sz="1800"/>
            </a:br>
            <a:r>
              <a:rPr lang="en-US" sz="1800"/>
              <a:t>Use individualized link or sign in with name &amp; student ID at </a:t>
            </a:r>
            <a:r>
              <a:rPr lang="en-US" sz="1800" u="sng">
                <a:solidFill>
                  <a:srgbClr val="833C0B"/>
                </a:solidFill>
              </a:rPr>
              <a:t>skills-[school].me </a:t>
            </a:r>
            <a:endParaRPr/>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endParaRPr sz="1800"/>
          </a:p>
          <a:p>
            <a:pPr marL="0" lvl="0" indent="0" algn="ctr" rtl="0">
              <a:lnSpc>
                <a:spcPct val="90000"/>
              </a:lnSpc>
              <a:spcBef>
                <a:spcPts val="1000"/>
              </a:spcBef>
              <a:spcAft>
                <a:spcPts val="0"/>
              </a:spcAft>
              <a:buClr>
                <a:schemeClr val="dk1"/>
              </a:buClr>
              <a:buSzPts val="1800"/>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ctrTitle"/>
          </p:nvPr>
        </p:nvSpPr>
        <p:spPr>
          <a:xfrm>
            <a:off x="0" y="2611437"/>
            <a:ext cx="12192000" cy="1152525"/>
          </a:xfrm>
          <a:prstGeom prst="rect">
            <a:avLst/>
          </a:prstGeom>
          <a:solidFill>
            <a:srgbClr val="B3C6E7"/>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Exploratory Student Screens</a:t>
            </a:r>
            <a:endParaRPr/>
          </a:p>
        </p:txBody>
      </p:sp>
      <p:sp>
        <p:nvSpPr>
          <p:cNvPr id="109" name="Google Shape;109;p3"/>
          <p:cNvSpPr txBox="1">
            <a:spLocks noGrp="1"/>
          </p:cNvSpPr>
          <p:nvPr>
            <p:ph type="subTitle" idx="1"/>
          </p:nvPr>
        </p:nvSpPr>
        <p:spPr>
          <a:xfrm>
            <a:off x="1524000" y="3856038"/>
            <a:ext cx="9144000" cy="1027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2024</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6933155" y="482809"/>
            <a:ext cx="4631635" cy="5579788"/>
          </a:xfrm>
          <a:prstGeom prst="wedgeRectCallout">
            <a:avLst>
              <a:gd name="adj1" fmla="val -50679"/>
              <a:gd name="adj2" fmla="val 5883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Before the first exploratory week begins, students receive an email telling them that the exploratory program is beginning, with a brief overview plus: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1800" b="0" i="0" u="none" strike="noStrike" cap="none">
                <a:solidFill>
                  <a:srgbClr val="1F3864"/>
                </a:solidFill>
                <a:latin typeface="Calibri"/>
                <a:ea typeface="Calibri"/>
                <a:cs typeface="Calibri"/>
                <a:sym typeface="Calibri"/>
              </a:rPr>
              <a:t>the name of their first class;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1800" b="0" i="0" u="none" strike="noStrike" cap="none">
                <a:solidFill>
                  <a:srgbClr val="1F3864"/>
                </a:solidFill>
                <a:latin typeface="Calibri"/>
                <a:ea typeface="Calibri"/>
                <a:cs typeface="Calibri"/>
                <a:sym typeface="Calibri"/>
              </a:rPr>
              <a:t>a personalized link to the student screens</a:t>
            </a:r>
            <a:endParaRPr sz="1800" b="0" i="0" u="none" strike="noStrike" cap="none">
              <a:solidFill>
                <a:srgbClr val="1F3864"/>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Sample screen:  </a:t>
            </a:r>
            <a:r>
              <a:rPr lang="en-US" sz="1400" b="0" i="0" u="none" strike="noStrike" cap="none">
                <a:solidFill>
                  <a:srgbClr val="000000"/>
                </a:solidFill>
                <a:latin typeface="Arial"/>
                <a:ea typeface="Arial"/>
                <a:cs typeface="Arial"/>
                <a:sym typeface="Arial"/>
              </a:rPr>
              <a:t> _____________</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1F3864"/>
                </a:solidFill>
                <a:latin typeface="Calibri"/>
                <a:ea typeface="Calibri"/>
                <a:cs typeface="Calibri"/>
                <a:sym typeface="Calibri"/>
              </a:rPr>
              <a:t>If students don’t have their personalized link they can go to ______ and sign in with their student ID and first name and email address.</a:t>
            </a:r>
            <a:endParaRPr sz="1400" b="0" i="0" u="none" strike="noStrike" cap="none">
              <a:solidFill>
                <a:srgbClr val="000000"/>
              </a:solidFill>
              <a:latin typeface="Arial"/>
              <a:ea typeface="Arial"/>
              <a:cs typeface="Arial"/>
              <a:sym typeface="Arial"/>
            </a:endParaRPr>
          </a:p>
        </p:txBody>
      </p:sp>
      <p:pic>
        <p:nvPicPr>
          <p:cNvPr id="115" name="Google Shape;115;p4" descr="A person sitting on a table&#10;&#10;Description automatically generated"/>
          <p:cNvPicPr preferRelativeResize="0"/>
          <p:nvPr/>
        </p:nvPicPr>
        <p:blipFill rotWithShape="1">
          <a:blip r:embed="rId3">
            <a:alphaModFix/>
          </a:blip>
          <a:srcRect/>
          <a:stretch/>
        </p:blipFill>
        <p:spPr>
          <a:xfrm>
            <a:off x="426720" y="2138947"/>
            <a:ext cx="6095999" cy="25801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p:nvPr/>
        </p:nvSpPr>
        <p:spPr>
          <a:xfrm>
            <a:off x="514568" y="1209319"/>
            <a:ext cx="4631635" cy="4039086"/>
          </a:xfrm>
          <a:prstGeom prst="wedgeRectCallout">
            <a:avLst>
              <a:gd name="adj1" fmla="val 45330"/>
              <a:gd name="adj2" fmla="val 6438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Students will receive an email each day with their rotation schedule for the day; throughout both phases of the Exploratory program., and with the link to sign in to see their schedule and complete their online reflection journal entries.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email will come from </a:t>
            </a:r>
            <a:r>
              <a:rPr lang="en-US" sz="1800" b="0" i="0" u="sng" strike="noStrike" cap="none">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exploratory@skillslibrary-[schoolname].com</a:t>
            </a:r>
            <a:endParaRPr sz="1800" b="0" i="0" u="none" strike="noStrike" cap="none">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1F3864"/>
                </a:solidFill>
                <a:latin typeface="Calibri"/>
                <a:ea typeface="Calibri"/>
                <a:cs typeface="Calibri"/>
                <a:sym typeface="Calibri"/>
              </a:rPr>
              <a:t>Students can find all of the information they need and complete their journal assignments in the student screens.</a:t>
            </a:r>
            <a:endParaRPr sz="1400" b="0" i="0" u="none" strike="noStrike" cap="none">
              <a:solidFill>
                <a:srgbClr val="000000"/>
              </a:solidFill>
              <a:latin typeface="Arial"/>
              <a:ea typeface="Arial"/>
              <a:cs typeface="Arial"/>
              <a:sym typeface="Arial"/>
            </a:endParaRPr>
          </a:p>
        </p:txBody>
      </p:sp>
      <p:pic>
        <p:nvPicPr>
          <p:cNvPr id="121" name="Google Shape;121;p5" descr="A picture containing computer, desk&#10;&#10;Description automatically generated"/>
          <p:cNvPicPr preferRelativeResize="0"/>
          <p:nvPr/>
        </p:nvPicPr>
        <p:blipFill rotWithShape="1">
          <a:blip r:embed="rId4">
            <a:alphaModFix/>
          </a:blip>
          <a:srcRect/>
          <a:stretch/>
        </p:blipFill>
        <p:spPr>
          <a:xfrm>
            <a:off x="5812077" y="1619641"/>
            <a:ext cx="5865355" cy="391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7"/>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7"/>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7"/>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7"/>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7"/>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7"/>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7"/>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individualized link bring students to a home page (see next slide) or the link  brings students to this sign-in screen</a:t>
            </a: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1F3864"/>
                </a:solidFill>
                <a:latin typeface="Calibri"/>
                <a:ea typeface="Calibri"/>
                <a:cs typeface="Calibri"/>
                <a:sym typeface="Calibri"/>
              </a:rPr>
              <a:t>Students initially sign in with their name and email or ID, and later set their own password.</a:t>
            </a:r>
            <a:endParaRPr sz="180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p:txBody>
      </p:sp>
      <p:pic>
        <p:nvPicPr>
          <p:cNvPr id="135" name="Google Shape;135;p7"/>
          <p:cNvPicPr preferRelativeResize="0"/>
          <p:nvPr/>
        </p:nvPicPr>
        <p:blipFill rotWithShape="1">
          <a:blip r:embed="rId3">
            <a:alphaModFix/>
          </a:blip>
          <a:srcRect/>
          <a:stretch/>
        </p:blipFill>
        <p:spPr>
          <a:xfrm>
            <a:off x="1337006" y="395529"/>
            <a:ext cx="5713338" cy="60576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p6"/>
          <p:cNvPicPr preferRelativeResize="0"/>
          <p:nvPr/>
        </p:nvPicPr>
        <p:blipFill rotWithShape="1">
          <a:blip r:embed="rId3">
            <a:alphaModFix/>
          </a:blip>
          <a:srcRect/>
          <a:stretch/>
        </p:blipFill>
        <p:spPr>
          <a:xfrm>
            <a:off x="545794" y="512759"/>
            <a:ext cx="10775047" cy="5735641"/>
          </a:xfrm>
          <a:prstGeom prst="rect">
            <a:avLst/>
          </a:prstGeom>
          <a:noFill/>
          <a:ln>
            <a:noFill/>
          </a:ln>
        </p:spPr>
      </p:pic>
      <p:sp>
        <p:nvSpPr>
          <p:cNvPr id="142" name="Google Shape;142;p6"/>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6"/>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6"/>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6"/>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6"/>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student screens includes the student’s personalized schedule.   For each day of the program, they see the date, time,  program name, teacher name(s) and the room number and floor.</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From the signin page and dashboard, students click EXPLORATORY to see their schedules.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8"/>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8"/>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8"/>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8"/>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8"/>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8"/>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8"/>
          <p:cNvPicPr preferRelativeResize="0"/>
          <p:nvPr/>
        </p:nvPicPr>
        <p:blipFill rotWithShape="1">
          <a:blip r:embed="rId3">
            <a:alphaModFix/>
          </a:blip>
          <a:srcRect/>
          <a:stretch/>
        </p:blipFill>
        <p:spPr>
          <a:xfrm>
            <a:off x="2534971" y="2179021"/>
            <a:ext cx="3561029" cy="3760883"/>
          </a:xfrm>
          <a:prstGeom prst="rect">
            <a:avLst/>
          </a:prstGeom>
          <a:noFill/>
          <a:ln>
            <a:noFill/>
          </a:ln>
        </p:spPr>
      </p:pic>
      <p:sp>
        <p:nvSpPr>
          <p:cNvPr id="161" name="Google Shape;161;p8"/>
          <p:cNvSpPr/>
          <p:nvPr/>
        </p:nvSpPr>
        <p:spPr>
          <a:xfrm>
            <a:off x="6892164" y="998876"/>
            <a:ext cx="4084320" cy="4236720"/>
          </a:xfrm>
          <a:prstGeom prst="wedgeRectCallout">
            <a:avLst>
              <a:gd name="adj1" fmla="val -65896"/>
              <a:gd name="adj2" fmla="val 39968"/>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Students will write a brief reflection journal entry for each session.   </a:t>
            </a: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Students earn exploratory points for completing these entries.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Once an entry is completed, a checkmark will appear in the box.</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9"/>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9"/>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9"/>
          <p:cNvPicPr preferRelativeResize="0"/>
          <p:nvPr/>
        </p:nvPicPr>
        <p:blipFill rotWithShape="1">
          <a:blip r:embed="rId3">
            <a:alphaModFix/>
          </a:blip>
          <a:srcRect/>
          <a:stretch/>
        </p:blipFill>
        <p:spPr>
          <a:xfrm>
            <a:off x="724402" y="512758"/>
            <a:ext cx="7822697" cy="6229051"/>
          </a:xfrm>
          <a:prstGeom prst="rect">
            <a:avLst/>
          </a:prstGeom>
          <a:noFill/>
          <a:ln>
            <a:noFill/>
          </a:ln>
        </p:spPr>
      </p:pic>
      <p:sp>
        <p:nvSpPr>
          <p:cNvPr id="174" name="Google Shape;174;p9"/>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This is the reflection screen.  Students write and SAVE their reflections for each 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856</Words>
  <Application>Microsoft Office PowerPoint</Application>
  <PresentationFormat>Widescreen</PresentationFormat>
  <Paragraphs>72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Exploratory Teacher and Student Screens</vt:lpstr>
      <vt:lpstr>QUICK REFERENCE</vt:lpstr>
      <vt:lpstr>Exploratory Student Screens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Exploratory Teacher Screens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Leonard</dc:creator>
  <cp:lastModifiedBy>Jennifer Leonard</cp:lastModifiedBy>
  <cp:revision>3</cp:revision>
  <dcterms:created xsi:type="dcterms:W3CDTF">2020-09-26T21:13:47Z</dcterms:created>
  <dcterms:modified xsi:type="dcterms:W3CDTF">2024-08-26T03:01:15Z</dcterms:modified>
</cp:coreProperties>
</file>